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Lst>
  <p:notesMasterIdLst>
    <p:notesMasterId r:id="rId74"/>
  </p:notesMasterIdLst>
  <p:sldIdLst>
    <p:sldId id="2666" r:id="rId4"/>
    <p:sldId id="2689" r:id="rId5"/>
    <p:sldId id="2657" r:id="rId6"/>
    <p:sldId id="2658" r:id="rId7"/>
    <p:sldId id="2659" r:id="rId8"/>
    <p:sldId id="2660" r:id="rId9"/>
    <p:sldId id="2696" r:id="rId10"/>
    <p:sldId id="2697" r:id="rId11"/>
    <p:sldId id="2693" r:id="rId12"/>
    <p:sldId id="2694" r:id="rId13"/>
    <p:sldId id="2690" r:id="rId14"/>
    <p:sldId id="2691" r:id="rId15"/>
    <p:sldId id="2699" r:id="rId16"/>
    <p:sldId id="2692" r:id="rId17"/>
    <p:sldId id="2783" r:id="rId18"/>
    <p:sldId id="2804" r:id="rId19"/>
    <p:sldId id="2805" r:id="rId20"/>
    <p:sldId id="141168489" r:id="rId21"/>
    <p:sldId id="2743" r:id="rId22"/>
    <p:sldId id="2744" r:id="rId23"/>
    <p:sldId id="2748" r:id="rId24"/>
    <p:sldId id="141168490" r:id="rId25"/>
    <p:sldId id="2746" r:id="rId26"/>
    <p:sldId id="141168487" r:id="rId27"/>
    <p:sldId id="141168488" r:id="rId28"/>
    <p:sldId id="2700" r:id="rId29"/>
    <p:sldId id="2732" r:id="rId30"/>
    <p:sldId id="2796" r:id="rId31"/>
    <p:sldId id="2650" r:id="rId32"/>
    <p:sldId id="141168485" r:id="rId33"/>
    <p:sldId id="141168486" r:id="rId34"/>
    <p:sldId id="141168516" r:id="rId35"/>
    <p:sldId id="141168517" r:id="rId36"/>
    <p:sldId id="2740" r:id="rId37"/>
    <p:sldId id="2762" r:id="rId38"/>
    <p:sldId id="141168491" r:id="rId39"/>
    <p:sldId id="2653" r:id="rId40"/>
    <p:sldId id="2667" r:id="rId41"/>
    <p:sldId id="2668" r:id="rId42"/>
    <p:sldId id="2774" r:id="rId43"/>
    <p:sldId id="2781" r:id="rId44"/>
    <p:sldId id="2803" r:id="rId45"/>
    <p:sldId id="2776" r:id="rId46"/>
    <p:sldId id="2778" r:id="rId47"/>
    <p:sldId id="2780" r:id="rId48"/>
    <p:sldId id="2775" r:id="rId49"/>
    <p:sldId id="2801" r:id="rId50"/>
    <p:sldId id="2802" r:id="rId51"/>
    <p:sldId id="2782" r:id="rId52"/>
    <p:sldId id="2799" r:id="rId53"/>
    <p:sldId id="2800" r:id="rId54"/>
    <p:sldId id="2731" r:id="rId55"/>
    <p:sldId id="2786" r:id="rId56"/>
    <p:sldId id="2794" r:id="rId57"/>
    <p:sldId id="2792" r:id="rId58"/>
    <p:sldId id="2795" r:id="rId59"/>
    <p:sldId id="141168483" r:id="rId60"/>
    <p:sldId id="2728" r:id="rId61"/>
    <p:sldId id="141168484" r:id="rId62"/>
    <p:sldId id="141168482" r:id="rId63"/>
    <p:sldId id="2706" r:id="rId64"/>
    <p:sldId id="2707" r:id="rId65"/>
    <p:sldId id="2708" r:id="rId66"/>
    <p:sldId id="258" r:id="rId67"/>
    <p:sldId id="267" r:id="rId68"/>
    <p:sldId id="2806" r:id="rId69"/>
    <p:sldId id="2729" r:id="rId70"/>
    <p:sldId id="2797" r:id="rId71"/>
    <p:sldId id="2730" r:id="rId72"/>
    <p:sldId id="287" r:id="rId73"/>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0000"/>
    <a:srgbClr val="0000FF"/>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13" autoAdjust="0"/>
    <p:restoredTop sz="87646" autoAdjust="0"/>
  </p:normalViewPr>
  <p:slideViewPr>
    <p:cSldViewPr snapToGrid="0">
      <p:cViewPr varScale="1">
        <p:scale>
          <a:sx n="71" d="100"/>
          <a:sy n="71" d="100"/>
        </p:scale>
        <p:origin x="824" y="176"/>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2/18/20</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the first service executes a transaction and then publishes an event. It maintains the business entity status, (</a:t>
            </a:r>
            <a:r>
              <a:rPr lang="en-US" sz="900" b="0" i="0" kern="1200" dirty="0" err="1">
                <a:solidFill>
                  <a:schemeClr val="tx1"/>
                </a:solidFill>
                <a:effectLst/>
                <a:latin typeface="+mn-lt"/>
                <a:ea typeface="+mn-ea"/>
                <a:cs typeface="+mn-cs"/>
              </a:rPr>
              <a:t>order.status</a:t>
            </a:r>
            <a:r>
              <a:rPr lang="en-US" sz="900" b="0" i="0" kern="1200" dirty="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dirty="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dirty="0">
                <a:solidFill>
                  <a:schemeClr val="tx1"/>
                </a:solidFill>
                <a:effectLst/>
                <a:latin typeface="+mn-lt"/>
                <a:ea typeface="+mn-ea"/>
                <a:cs typeface="+mn-cs"/>
              </a:rPr>
              <a:t>orchestrator is a State Machine where each transformation corresponds to a command or message.</a:t>
            </a:r>
          </a:p>
          <a:p>
            <a:r>
              <a:rPr lang="en-US" sz="900" b="0" i="0" kern="1200" dirty="0">
                <a:solidFill>
                  <a:schemeClr val="tx1"/>
                </a:solidFill>
                <a:effectLst/>
                <a:latin typeface="+mn-lt"/>
                <a:ea typeface="+mn-ea"/>
                <a:cs typeface="+mn-cs"/>
              </a:rPr>
              <a:t>Rollbacks are a lot easier when you have an orchestrator to coordinate everything</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Producer sends 3 records with different keys, as it is idempotent and transactional, producer id and sequence number are added to the records metadata.</a:t>
            </a:r>
          </a:p>
          <a:p>
            <a:r>
              <a:rPr lang="en-US" dirty="0"/>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30</a:t>
            </a:fld>
            <a:endParaRPr lang="en-US" altLang="en-US" dirty="0"/>
          </a:p>
        </p:txBody>
      </p:sp>
    </p:spTree>
    <p:extLst>
      <p:ext uri="{BB962C8B-B14F-4D97-AF65-F5344CB8AC3E}">
        <p14:creationId xmlns:p14="http://schemas.microsoft.com/office/powerpoint/2010/main" val="422983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retries, the events that were not  committed are accepted, the ones with a sequence id &lt;= of the one in the log, </a:t>
            </a:r>
            <a:r>
              <a:rPr lang="en-US"/>
              <a:t>are rejected.</a:t>
            </a:r>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31</a:t>
            </a:fld>
            <a:endParaRPr lang="en-US" altLang="en-US" dirty="0"/>
          </a:p>
        </p:txBody>
      </p:sp>
    </p:spTree>
    <p:extLst>
      <p:ext uri="{BB962C8B-B14F-4D97-AF65-F5344CB8AC3E}">
        <p14:creationId xmlns:p14="http://schemas.microsoft.com/office/powerpoint/2010/main" val="210410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34</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37</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38</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47</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53</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54</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55</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56</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65</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70</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2/18/20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dirty="0"/>
              <a:t>IBM </a:t>
            </a:r>
            <a:r>
              <a:rPr lang="en-US" b="1" dirty="0"/>
              <a:t>Garage </a:t>
            </a:r>
            <a:r>
              <a:rPr lang="en-US" dirty="0"/>
              <a:t>for Cloud</a:t>
            </a:r>
            <a:endParaRPr lang="en-US" b="1" dirty="0"/>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3.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19.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7.tiff"/><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8.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dirty="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dirty="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dirty="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dirty="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dirty="0"/>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dirty="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272248"/>
                </a:solidFill>
                <a:latin typeface="Arial"/>
              </a:rPr>
              <a:t>Order</a:t>
            </a:r>
          </a:p>
          <a:p>
            <a:pPr defTabSz="914377" eaLnBrk="1" fontAlgn="auto" hangingPunct="1">
              <a:spcBef>
                <a:spcPts val="0"/>
              </a:spcBef>
              <a:spcAft>
                <a:spcPts val="0"/>
              </a:spcAft>
            </a:pPr>
            <a:r>
              <a:rPr lang="en-US" sz="1333" dirty="0">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dirty="0">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dirty="0">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"enable.idempotence"</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"true"</a:t>
            </a:r>
            <a:r>
              <a:rPr lang="en-US" sz="1400" dirty="0">
                <a:solidFill>
                  <a:srgbClr val="D4D4D4"/>
                </a:solidFill>
                <a:latin typeface="Menlo" panose="020B0609030804020204" pitchFamily="49" charset="0"/>
              </a:rPr>
              <a:t>);</a:t>
            </a:r>
          </a:p>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"transactional.id"</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"producer-id"</a:t>
            </a:r>
            <a:r>
              <a:rPr lang="en-US" sz="1400" dirty="0">
                <a:solidFill>
                  <a:srgbClr val="D4D4D4"/>
                </a:solidFill>
                <a:latin typeface="Menlo" panose="020B0609030804020204" pitchFamily="49" charset="0"/>
              </a:rPr>
              <a:t>);</a:t>
            </a:r>
            <a:endParaRPr lang="en-US" sz="1400" b="0" dirty="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dirty="0">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dirty="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31</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dirty="0">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dirty="0"/>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dirty="0"/>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dirty="0">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dirty="0">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dirty="0">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dirty="0">
                <a:solidFill>
                  <a:schemeClr val="accent1">
                    <a:lumMod val="25000"/>
                  </a:schemeClr>
                </a:solidFill>
              </a:rPr>
              <a:t>Connect-offsets</a:t>
            </a:r>
          </a:p>
          <a:p>
            <a:r>
              <a:rPr lang="en-US" sz="1351" dirty="0">
                <a:solidFill>
                  <a:schemeClr val="accent1">
                    <a:lumMod val="25000"/>
                  </a:schemeClr>
                </a:solidFill>
              </a:rPr>
              <a:t>Connect-status</a:t>
            </a:r>
          </a:p>
          <a:p>
            <a:r>
              <a:rPr lang="en-US" sz="1351" dirty="0">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dirty="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dirty="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dirty="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dirty="0">
                <a:solidFill>
                  <a:schemeClr val="accent1">
                    <a:lumMod val="25000"/>
                  </a:schemeClr>
                </a:solidFill>
              </a:rPr>
              <a:t>Collection</a:t>
            </a:r>
          </a:p>
          <a:p>
            <a:r>
              <a:rPr lang="en-US" sz="1351" dirty="0">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dirty="0"/>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48</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49</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51</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dirty="0"/>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57</a:t>
            </a:fld>
            <a:endParaRPr lang="en-US" dirty="0">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dirty="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Reefer Container </a:t>
            </a:r>
            <a:r>
              <a:rPr lang="en-US" sz="1600" dirty="0" err="1"/>
              <a:t>Mng</a:t>
            </a:r>
            <a:r>
              <a:rPr lang="en-US" sz="1600" dirty="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dirty="0"/>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dirty="0"/>
              <a:t>register </a:t>
            </a:r>
          </a:p>
          <a:p>
            <a:r>
              <a:rPr lang="en-US" dirty="0"/>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dirty="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dirty="0">
                <a:hlinkClick r:id="rId3"/>
              </a:rPr>
              <a:t>https://ibm-cloud-architecture.github.io/refarch-kc/avro/avro/</a:t>
            </a:r>
            <a:endParaRPr lang="en-US" dirty="0"/>
          </a:p>
        </p:txBody>
      </p:sp>
    </p:spTree>
    <p:extLst>
      <p:ext uri="{BB962C8B-B14F-4D97-AF65-F5344CB8AC3E}">
        <p14:creationId xmlns:p14="http://schemas.microsoft.com/office/powerpoint/2010/main" val="3638310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dirty="0"/>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58</a:t>
            </a:fld>
            <a:endParaRPr lang="en-US"/>
          </a:p>
        </p:txBody>
      </p:sp>
    </p:spTree>
    <p:extLst>
      <p:ext uri="{BB962C8B-B14F-4D97-AF65-F5344CB8AC3E}">
        <p14:creationId xmlns:p14="http://schemas.microsoft.com/office/powerpoint/2010/main" val="4235636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See separate deck in </a:t>
            </a:r>
            <a:r>
              <a:rPr lang="en-US" dirty="0" err="1"/>
              <a:t>refarch</a:t>
            </a:r>
            <a:r>
              <a:rPr lang="en-US" dirty="0"/>
              <a:t>-kc-order-</a:t>
            </a:r>
            <a:r>
              <a:rPr lang="en-US" dirty="0" err="1"/>
              <a:t>ms</a:t>
            </a:r>
            <a:r>
              <a:rPr lang="en-US" dirty="0"/>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59</a:t>
            </a:fld>
            <a:endParaRPr lang="en-US" dirty="0">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60</a:t>
            </a:fld>
            <a:endParaRPr lang="en-US"/>
          </a:p>
        </p:txBody>
      </p:sp>
    </p:spTree>
    <p:extLst>
      <p:ext uri="{BB962C8B-B14F-4D97-AF65-F5344CB8AC3E}">
        <p14:creationId xmlns:p14="http://schemas.microsoft.com/office/powerpoint/2010/main" val="1024122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65</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66</a:t>
            </a:fld>
            <a:endParaRPr lang="en-US"/>
          </a:p>
        </p:txBody>
      </p:sp>
    </p:spTree>
    <p:extLst>
      <p:ext uri="{BB962C8B-B14F-4D97-AF65-F5344CB8AC3E}">
        <p14:creationId xmlns:p14="http://schemas.microsoft.com/office/powerpoint/2010/main" val="3794544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68</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201330</TotalTime>
  <Words>4913</Words>
  <Application>Microsoft Macintosh PowerPoint</Application>
  <PresentationFormat>Widescreen</PresentationFormat>
  <Paragraphs>1716</Paragraphs>
  <Slides>70</Slides>
  <Notes>32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70</vt:i4>
      </vt:variant>
    </vt:vector>
  </HeadingPairs>
  <TitlesOfParts>
    <vt:vector size="81"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vt:lpstr>
      <vt:lpstr>PowerPoint Presentation</vt:lpstr>
      <vt:lpstr>Kafka Connect</vt:lpstr>
      <vt:lpstr>Kafka Connect</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2718</cp:revision>
  <cp:lastPrinted>2016-03-10T02:30:19Z</cp:lastPrinted>
  <dcterms:created xsi:type="dcterms:W3CDTF">2015-06-25T15:18:43Z</dcterms:created>
  <dcterms:modified xsi:type="dcterms:W3CDTF">2020-02-18T21:44:41Z</dcterms:modified>
</cp:coreProperties>
</file>